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8" r:id="rId3"/>
    <p:sldId id="321" r:id="rId4"/>
    <p:sldId id="324" r:id="rId5"/>
    <p:sldId id="325" r:id="rId6"/>
    <p:sldId id="363" r:id="rId7"/>
    <p:sldId id="410"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9" r:id="rId22"/>
    <p:sldId id="372" r:id="rId23"/>
    <p:sldId id="358" r:id="rId24"/>
    <p:sldId id="373" r:id="rId25"/>
    <p:sldId id="355" r:id="rId26"/>
    <p:sldId id="335" r:id="rId27"/>
    <p:sldId id="371" r:id="rId28"/>
    <p:sldId id="367" r:id="rId29"/>
    <p:sldId id="364" r:id="rId30"/>
    <p:sldId id="336" r:id="rId31"/>
    <p:sldId id="337" r:id="rId32"/>
    <p:sldId id="338" r:id="rId33"/>
    <p:sldId id="399" r:id="rId34"/>
    <p:sldId id="412" r:id="rId35"/>
    <p:sldId id="413" r:id="rId36"/>
    <p:sldId id="414" r:id="rId37"/>
    <p:sldId id="415" r:id="rId38"/>
    <p:sldId id="416" r:id="rId39"/>
    <p:sldId id="417" r:id="rId40"/>
    <p:sldId id="418" r:id="rId41"/>
    <p:sldId id="342" r:id="rId42"/>
    <p:sldId id="345" r:id="rId43"/>
    <p:sldId id="398" r:id="rId44"/>
    <p:sldId id="401" r:id="rId45"/>
    <p:sldId id="402" r:id="rId46"/>
    <p:sldId id="403" r:id="rId47"/>
    <p:sldId id="400" r:id="rId48"/>
    <p:sldId id="404" r:id="rId49"/>
    <p:sldId id="360" r:id="rId50"/>
    <p:sldId id="347" r:id="rId51"/>
    <p:sldId id="348" r:id="rId52"/>
    <p:sldId id="408" r:id="rId53"/>
    <p:sldId id="351" r:id="rId54"/>
    <p:sldId id="386" r:id="rId55"/>
    <p:sldId id="387" r:id="rId56"/>
    <p:sldId id="389" r:id="rId57"/>
    <p:sldId id="352" r:id="rId58"/>
    <p:sldId id="395" r:id="rId59"/>
    <p:sldId id="396" r:id="rId60"/>
    <p:sldId id="391" r:id="rId61"/>
    <p:sldId id="390" r:id="rId62"/>
    <p:sldId id="392" r:id="rId63"/>
    <p:sldId id="393" r:id="rId64"/>
    <p:sldId id="394" r:id="rId65"/>
    <p:sldId id="379" r:id="rId66"/>
    <p:sldId id="350" r:id="rId67"/>
    <p:sldId id="380" r:id="rId68"/>
    <p:sldId id="381" r:id="rId69"/>
    <p:sldId id="382" r:id="rId70"/>
    <p:sldId id="383" r:id="rId71"/>
    <p:sldId id="384" r:id="rId72"/>
    <p:sldId id="378" r:id="rId73"/>
    <p:sldId id="385" r:id="rId74"/>
    <p:sldId id="354" r:id="rId75"/>
    <p:sldId id="361" r:id="rId76"/>
    <p:sldId id="375" r:id="rId77"/>
    <p:sldId id="376" r:id="rId78"/>
    <p:sldId id="377" r:id="rId79"/>
    <p:sldId id="397" r:id="rId80"/>
    <p:sldId id="409"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varScale="1">
        <p:scale>
          <a:sx n="139" d="100"/>
          <a:sy n="139" d="100"/>
        </p:scale>
        <p:origin x="-138" y="-108"/>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1/7/2012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9.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a:t>
            </a:r>
            <a:r>
              <a:rPr lang="en-US" sz="2000" dirty="0" smtClean="0">
                <a:latin typeface="Times New Roman" pitchFamily="18" charset="0"/>
                <a:cs typeface="Times New Roman" pitchFamily="18" charset="0"/>
              </a:rPr>
              <a:t>or group-operated</a:t>
            </a:r>
            <a:r>
              <a:rPr lang="en-US" sz="2000" dirty="0" smtClean="0">
                <a:latin typeface="Times New Roman" pitchFamily="18" charset="0"/>
                <a:cs typeface="Times New Roman" pitchFamily="18" charset="0"/>
              </a:rPr>
              <a:t>,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a:t>
            </a:r>
            <a:r>
              <a:rPr lang="en-US" sz="2000" dirty="0" smtClean="0"/>
              <a:t>expandable.</a:t>
            </a:r>
            <a:endParaRPr lang="en-US" sz="2000" dirty="0" smtClean="0"/>
          </a:p>
          <a:p>
            <a:pPr lvl="1"/>
            <a:r>
              <a:rPr lang="en-US" sz="2000" dirty="0" smtClean="0"/>
              <a:t>Any breaker can be removed without outage to any </a:t>
            </a:r>
            <a:r>
              <a:rPr lang="en-US" sz="2000" dirty="0" smtClean="0"/>
              <a:t>circuit.</a:t>
            </a:r>
            <a:endParaRPr lang="en-US" sz="2000" dirty="0" smtClean="0"/>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a:t>
            </a:r>
            <a:r>
              <a:rPr lang="en-US" sz="2000" dirty="0" smtClean="0"/>
              <a:t>needed.</a:t>
            </a:r>
            <a:endParaRPr lang="en-US" sz="2000" dirty="0" smtClean="0"/>
          </a:p>
          <a:p>
            <a:pPr lvl="1"/>
            <a:r>
              <a:rPr lang="en-US" sz="2000" dirty="0" smtClean="0"/>
              <a:t>More complicated </a:t>
            </a:r>
            <a:r>
              <a:rPr lang="en-US" sz="2000" dirty="0" smtClean="0"/>
              <a:t>relaying.</a:t>
            </a:r>
            <a:endParaRPr lang="en-US" sz="2000" dirty="0" smtClean="0"/>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a:t>
            </a:r>
            <a:r>
              <a:rPr lang="en-US" sz="3600" dirty="0" smtClean="0"/>
              <a:t>Substation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4325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485622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t>
            </a:r>
            <a:r>
              <a:rPr lang="en-US" dirty="0" smtClean="0"/>
              <a:t>another.</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937032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640161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a:t>
            </a:r>
            <a:r>
              <a:rPr lang="en-US" sz="2000" dirty="0" smtClean="0"/>
              <a:t>short-circuit.</a:t>
            </a:r>
            <a:endParaRPr lang="en-US" sz="2000" dirty="0" smtClean="0"/>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1026" name="Picture 2" descr="C:\PNNL Work\Current Projects\FOA-152 WSU\Photos\Substations\Pateros\IMG_026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9100" y="1333500"/>
            <a:ext cx="3606800" cy="2705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4781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8720941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8" name="Picture 2" descr="C:\PNNL Work\Current Projects\FOA-152 WSU\Photos\Unsorted\Centralia\161.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3" descr="C:\PNNL Work\Current Projects\FOA-152 WSU\Photos\Unsorted\Centralia\157.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It is necessary </a:t>
            </a:r>
            <a:r>
              <a:rPr lang="en-US" sz="2000" dirty="0" smtClean="0"/>
              <a:t>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t>
            </a:r>
            <a:r>
              <a:rPr lang="en-US" dirty="0" smtClean="0"/>
              <a:t>Versus </a:t>
            </a:r>
            <a:r>
              <a:rPr lang="en-US" dirty="0" smtClean="0"/>
              <a:t>Existing Substations</a:t>
            </a:r>
            <a:endParaRPr lang="en-US" dirty="0"/>
          </a:p>
        </p:txBody>
      </p:sp>
      <p:sp>
        <p:nvSpPr>
          <p:cNvPr id="3" name="Content Placeholder 2"/>
          <p:cNvSpPr>
            <a:spLocks noGrp="1"/>
          </p:cNvSpPr>
          <p:nvPr>
            <p:ph idx="1"/>
          </p:nvPr>
        </p:nvSpPr>
        <p:spPr/>
        <p:txBody>
          <a:bodyPr>
            <a:normAutofit/>
          </a:bodyPr>
          <a:lstStyle/>
          <a:p>
            <a:pPr>
              <a:buNone/>
            </a:pPr>
            <a:r>
              <a:rPr lang="en-US" u="sng" dirty="0"/>
              <a:t>New Substations</a:t>
            </a:r>
          </a:p>
          <a:p>
            <a:r>
              <a:rPr lang="en-US" dirty="0"/>
              <a:t>IEDs With Digital Communications</a:t>
            </a:r>
          </a:p>
          <a:p>
            <a:r>
              <a:rPr lang="en-US" dirty="0"/>
              <a:t>Programmable Logic Controllers (PLCs) for Direct I/O</a:t>
            </a:r>
          </a:p>
          <a:p>
            <a:r>
              <a:rPr lang="en-US" dirty="0"/>
              <a:t>No Conventional Remote Terminal Units (RTUs)</a:t>
            </a:r>
          </a:p>
          <a:p>
            <a:pPr marL="0" indent="0">
              <a:buNone/>
            </a:pPr>
            <a:endParaRPr lang="en-US" dirty="0"/>
          </a:p>
          <a:p>
            <a:pPr>
              <a:buNone/>
            </a:pPr>
            <a:r>
              <a:rPr lang="en-US" u="sng" dirty="0"/>
              <a:t>Existing Substations</a:t>
            </a:r>
          </a:p>
          <a:p>
            <a:r>
              <a:rPr lang="en-US" dirty="0"/>
              <a:t>May Integrate IEDs With Existing RTUs (Not Support Non-Operational and Remote Access Data Paths)</a:t>
            </a:r>
          </a:p>
          <a:p>
            <a:r>
              <a:rPr lang="en-US" dirty="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dirty="0"/>
              <a:t>The interface between the physical substation components and the virtual “automation” relies upon the communication infrastructure. </a:t>
            </a:r>
          </a:p>
          <a:p>
            <a:endParaRPr lang="en-US" dirty="0"/>
          </a:p>
          <a:p>
            <a:r>
              <a:rPr lang="en-US" dirty="0"/>
              <a:t>There are multiple network types that have been used, each with its own advantages and disadvantages.</a:t>
            </a:r>
          </a:p>
          <a:p>
            <a:endParaRPr lang="en-US" dirty="0"/>
          </a:p>
          <a:p>
            <a:r>
              <a:rPr lang="en-US" dirty="0"/>
              <a:t>Some of the more common network types include:</a:t>
            </a:r>
          </a:p>
          <a:p>
            <a:pPr lvl="1"/>
            <a:r>
              <a:rPr lang="en-US" dirty="0"/>
              <a:t>Wire line networks</a:t>
            </a:r>
          </a:p>
          <a:p>
            <a:pPr lvl="1"/>
            <a:r>
              <a:rPr lang="en-US" dirty="0"/>
              <a:t>Optical fiber networks</a:t>
            </a:r>
          </a:p>
          <a:p>
            <a:pPr lvl="1"/>
            <a:r>
              <a:rPr lang="en-US" dirty="0"/>
              <a:t>Wireless networks</a:t>
            </a:r>
          </a:p>
          <a:p>
            <a:pPr lvl="1"/>
            <a:r>
              <a:rPr lang="en-US" dirty="0"/>
              <a:t>Satellite networks</a:t>
            </a:r>
          </a:p>
          <a:p>
            <a:pPr lvl="1"/>
            <a:r>
              <a:rPr lang="en-US" dirty="0"/>
              <a:t>Hybrid </a:t>
            </a:r>
            <a:r>
              <a:rPr lang="en-US" dirty="0" smtClean="0"/>
              <a:t>networks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46482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 Line Networks</a:t>
            </a:r>
            <a:endParaRPr lang="en-US" sz="3200" dirty="0"/>
          </a:p>
        </p:txBody>
      </p:sp>
      <p:sp>
        <p:nvSpPr>
          <p:cNvPr id="3" name="Content Placeholder 2"/>
          <p:cNvSpPr>
            <a:spLocks noGrp="1"/>
          </p:cNvSpPr>
          <p:nvPr>
            <p:ph sz="half" idx="1"/>
          </p:nvPr>
        </p:nvSpPr>
        <p:spPr/>
        <p:txBody>
          <a:bodyPr>
            <a:noAutofit/>
          </a:bodyPr>
          <a:lstStyle/>
          <a:p>
            <a:r>
              <a:rPr lang="en-US" sz="1400" dirty="0" smtClean="0"/>
              <a:t>Networks </a:t>
            </a:r>
            <a:r>
              <a:rPr lang="en-US" sz="1400" dirty="0" smtClean="0"/>
              <a:t>in which the medium of data transmission is physical ‘wire’. </a:t>
            </a:r>
            <a:endParaRPr lang="en-US" sz="1400" dirty="0" smtClean="0"/>
          </a:p>
          <a:p>
            <a:endParaRPr lang="en-US" sz="1400" dirty="0"/>
          </a:p>
          <a:p>
            <a:r>
              <a:rPr lang="en-US" sz="1400" dirty="0" smtClean="0"/>
              <a:t>A wire line network can have a number of topological structures.  Some of these include:</a:t>
            </a:r>
            <a:endParaRPr lang="en-US" sz="1400" dirty="0" smtClean="0"/>
          </a:p>
          <a:p>
            <a:pPr lvl="1"/>
            <a:r>
              <a:rPr lang="en-US" sz="1200" dirty="0"/>
              <a:t>Point to point networks: dedicated link between two endpoints</a:t>
            </a:r>
          </a:p>
          <a:p>
            <a:pPr lvl="1"/>
            <a:r>
              <a:rPr lang="en-US" sz="1200" dirty="0"/>
              <a:t>Point to multipoint networks: link between one point and many on the other end.</a:t>
            </a:r>
          </a:p>
          <a:p>
            <a:pPr lvl="1"/>
            <a:r>
              <a:rPr lang="en-US" sz="1200" dirty="0"/>
              <a:t>Peer to peer networks: Any network node may share with any other node </a:t>
            </a:r>
          </a:p>
          <a:p>
            <a:pPr lvl="1"/>
            <a:endParaRPr lang="en-US" sz="1400" dirty="0"/>
          </a:p>
          <a:p>
            <a:r>
              <a:rPr lang="en-US" sz="1400" dirty="0"/>
              <a:t>Advantages: </a:t>
            </a:r>
            <a:r>
              <a:rPr lang="en-US" sz="1400" dirty="0" smtClean="0"/>
              <a:t>There is a great deal of wire infrastructure already in place in many areas. </a:t>
            </a:r>
            <a:endParaRPr lang="en-US" sz="1400" dirty="0"/>
          </a:p>
          <a:p>
            <a:endParaRPr lang="en-US" sz="1400" dirty="0"/>
          </a:p>
          <a:p>
            <a:r>
              <a:rPr lang="en-US" sz="1400" dirty="0"/>
              <a:t>Disadvantages: </a:t>
            </a:r>
            <a:r>
              <a:rPr lang="en-US" sz="1400" dirty="0" smtClean="0"/>
              <a:t>Limited flexibility with topologies, and limited speed.</a:t>
            </a:r>
            <a:endParaRPr lang="en-US" sz="14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Content Placeholder 5" descr="C:\Users\d3p313\AppData\Local\Microsoft\Windows\Temporary Internet Files\Content.IE5\D9U29RP4\MP900401824[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716087" y="2562239"/>
            <a:ext cx="3902825" cy="26018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5921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marL="0" indent="0"/>
            <a:r>
              <a:rPr lang="en-US" dirty="0" smtClean="0"/>
              <a:t>Optical Fiber Networks</a:t>
            </a:r>
            <a:endParaRPr lang="en-US" dirty="0"/>
          </a:p>
        </p:txBody>
      </p:sp>
      <p:sp>
        <p:nvSpPr>
          <p:cNvPr id="3" name="Content Placeholder 2"/>
          <p:cNvSpPr>
            <a:spLocks noGrp="1"/>
          </p:cNvSpPr>
          <p:nvPr>
            <p:ph sz="half" idx="1"/>
          </p:nvPr>
        </p:nvSpPr>
        <p:spPr/>
        <p:txBody>
          <a:bodyPr>
            <a:normAutofit fontScale="47500" lnSpcReduction="20000"/>
          </a:bodyPr>
          <a:lstStyle/>
          <a:p>
            <a:r>
              <a:rPr lang="en-US" dirty="0" smtClean="0"/>
              <a:t>Networks in which information is  </a:t>
            </a:r>
            <a:r>
              <a:rPr lang="en-US" dirty="0"/>
              <a:t>transferred via optical </a:t>
            </a:r>
            <a:r>
              <a:rPr lang="en-US" dirty="0" smtClean="0"/>
              <a:t>fibers.</a:t>
            </a:r>
          </a:p>
          <a:p>
            <a:endParaRPr lang="en-US" dirty="0"/>
          </a:p>
          <a:p>
            <a:r>
              <a:rPr lang="en-US" dirty="0" smtClean="0"/>
              <a:t>Fiber networks have only been widely available for the past couple of decades.</a:t>
            </a:r>
          </a:p>
          <a:p>
            <a:endParaRPr lang="en-US" dirty="0"/>
          </a:p>
          <a:p>
            <a:r>
              <a:rPr lang="en-US" dirty="0" smtClean="0"/>
              <a:t>Fiber is often used as a backbone medium, and is not as pervasive as wire.</a:t>
            </a:r>
            <a:endParaRPr lang="en-US" dirty="0"/>
          </a:p>
          <a:p>
            <a:endParaRPr lang="en-US" dirty="0" smtClean="0"/>
          </a:p>
          <a:p>
            <a:r>
              <a:rPr lang="en-US" dirty="0" smtClean="0"/>
              <a:t>Advantages</a:t>
            </a:r>
            <a:r>
              <a:rPr lang="en-US" dirty="0"/>
              <a:t>: High capacity, immunity to Electro Magnetic Interference/ Radio Frequency </a:t>
            </a:r>
            <a:r>
              <a:rPr lang="en-US" dirty="0" smtClean="0"/>
              <a:t>Interference.</a:t>
            </a:r>
          </a:p>
          <a:p>
            <a:endParaRPr lang="en-US" dirty="0"/>
          </a:p>
          <a:p>
            <a:r>
              <a:rPr lang="en-US" dirty="0"/>
              <a:t>Disadvantages: Higher cost</a:t>
            </a:r>
          </a:p>
          <a:p>
            <a:pPr lvl="1"/>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1"/>
            <a:r>
              <a:rPr lang="en-US" u="sng" dirty="0"/>
              <a:t>Fiber </a:t>
            </a:r>
            <a:r>
              <a:rPr lang="en-US" u="sng" dirty="0" smtClean="0"/>
              <a:t>Stars:</a:t>
            </a:r>
            <a:r>
              <a:rPr lang="en-US" dirty="0" smtClean="0"/>
              <a:t> A setup where all end-points are </a:t>
            </a:r>
            <a:r>
              <a:rPr lang="en-US" dirty="0"/>
              <a:t>connected through a single point. </a:t>
            </a:r>
          </a:p>
          <a:p>
            <a:pPr lvl="1"/>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t>
            </a:r>
            <a:r>
              <a:rPr lang="en-US" dirty="0" smtClean="0"/>
              <a:t>applications.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10" name="Content Placeholder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399894" y="2603181"/>
            <a:ext cx="2535211" cy="2520000"/>
          </a:xfrm>
          <a:prstGeom prst="rect">
            <a:avLst/>
          </a:prstGeom>
        </p:spPr>
      </p:pic>
    </p:spTree>
    <p:extLst>
      <p:ext uri="{BB962C8B-B14F-4D97-AF65-F5344CB8AC3E}">
        <p14:creationId xmlns:p14="http://schemas.microsoft.com/office/powerpoint/2010/main" val="22733981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a:t>
            </a:r>
            <a:r>
              <a:rPr lang="en-US" dirty="0"/>
              <a:t>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radio frequencies.</a:t>
            </a:r>
          </a:p>
          <a:p>
            <a:endParaRPr lang="en-US" dirty="0"/>
          </a:p>
          <a:p>
            <a:r>
              <a:rPr lang="en-US" dirty="0"/>
              <a:t>Wireless networks can be desirable for remote substation locations where there is no wire or fiber already in place.</a:t>
            </a:r>
          </a:p>
          <a:p>
            <a:endParaRPr lang="en-US" dirty="0"/>
          </a:p>
          <a:p>
            <a:r>
              <a:rPr lang="en-US" dirty="0"/>
              <a:t>Advantages: Relatively fast installation, lower cost (savings in cable costs).</a:t>
            </a:r>
          </a:p>
          <a:p>
            <a:endParaRPr lang="en-US" dirty="0"/>
          </a:p>
          <a:p>
            <a:r>
              <a:rPr lang="en-US" dirty="0"/>
              <a:t>Disadvantages: Security concerns, bandwidth capacity </a:t>
            </a:r>
            <a:r>
              <a:rPr lang="en-US" dirty="0" smtClean="0"/>
              <a:t>limitations.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7" name="Picture 10" descr="C:\Users\d3p313\AppData\Local\Microsoft\Windows\Temporary Internet Files\Content.IE5\UEFNMZ54\MC900351855[1].wmf"/>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935678" y="2969906"/>
            <a:ext cx="1463644" cy="178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6688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Satellite Networks</a:t>
            </a:r>
            <a:endParaRPr lang="en-US" sz="3200" dirty="0"/>
          </a:p>
        </p:txBody>
      </p:sp>
      <p:sp>
        <p:nvSpPr>
          <p:cNvPr id="3" name="Content Placeholder 2"/>
          <p:cNvSpPr>
            <a:spLocks noGrp="1"/>
          </p:cNvSpPr>
          <p:nvPr>
            <p:ph sz="half" idx="1"/>
          </p:nvPr>
        </p:nvSpPr>
        <p:spPr/>
        <p:txBody>
          <a:bodyPr>
            <a:normAutofit fontScale="92500" lnSpcReduction="10000"/>
          </a:bodyPr>
          <a:lstStyle/>
          <a:p>
            <a:r>
              <a:rPr lang="en-US" dirty="0"/>
              <a:t>Satellite: Wide geographical coverage</a:t>
            </a:r>
          </a:p>
          <a:p>
            <a:pPr lvl="1"/>
            <a:r>
              <a:rPr lang="en-US" dirty="0"/>
              <a:t>Advantages: Good for areas where other communication infrastructure may not exist, High Bandwidth</a:t>
            </a:r>
          </a:p>
          <a:p>
            <a:pPr lvl="1"/>
            <a:r>
              <a:rPr lang="en-US" dirty="0"/>
              <a:t>Drawbacks: Long Delay (Comparatively higher than wired networks), Channel characteristics (Performance affected by weather or effect of fading)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2" descr="C:\Users\d3p313\AppData\Local\Microsoft\Windows\Temporary Internet Files\Content.IE5\RV8W3WY1\MP900406768[1].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158109" y="1600200"/>
            <a:ext cx="301878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88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Networks</a:t>
            </a:r>
            <a:endParaRPr lang="en-US" sz="3200" dirty="0"/>
          </a:p>
        </p:txBody>
      </p:sp>
      <p:sp>
        <p:nvSpPr>
          <p:cNvPr id="6" name="Content Placeholder 5"/>
          <p:cNvSpPr>
            <a:spLocks noGrp="1"/>
          </p:cNvSpPr>
          <p:nvPr>
            <p:ph sz="half" idx="1"/>
          </p:nvPr>
        </p:nvSpPr>
        <p:spPr/>
        <p:txBody>
          <a:bodyPr>
            <a:normAutofit fontScale="77500" lnSpcReduction="20000"/>
          </a:bodyPr>
          <a:lstStyle/>
          <a:p>
            <a:r>
              <a:rPr lang="en-US" dirty="0"/>
              <a:t>Networks in which information is  transferred via multiple network types.</a:t>
            </a:r>
          </a:p>
          <a:p>
            <a:pPr lvl="1"/>
            <a:endParaRPr lang="en-US" dirty="0"/>
          </a:p>
          <a:p>
            <a:r>
              <a:rPr lang="en-US" dirty="0"/>
              <a:t>High speed communication core network (internet based VPN)</a:t>
            </a:r>
          </a:p>
          <a:p>
            <a:pPr lvl="1"/>
            <a:endParaRPr lang="en-US" dirty="0"/>
          </a:p>
          <a:p>
            <a:r>
              <a:rPr lang="en-US" dirty="0"/>
              <a:t>Connection of rural substations to the high speed communication network via other means.</a:t>
            </a:r>
          </a:p>
          <a:p>
            <a:pPr lvl="2"/>
            <a:r>
              <a:rPr lang="en-US" dirty="0"/>
              <a:t>Power Line </a:t>
            </a:r>
          </a:p>
          <a:p>
            <a:pPr lvl="2"/>
            <a:r>
              <a:rPr lang="en-US" dirty="0"/>
              <a:t>Satellite </a:t>
            </a:r>
          </a:p>
          <a:p>
            <a:pPr lvl="2"/>
            <a:r>
              <a:rPr lang="en-US" dirty="0"/>
              <a:t>Wireless </a:t>
            </a:r>
          </a:p>
          <a:p>
            <a:pPr lvl="2"/>
            <a:r>
              <a:rPr lang="en-US" dirty="0"/>
              <a:t>Optical fiber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348706"/>
            <a:ext cx="4038600" cy="3028950"/>
          </a:xfrm>
          <a:prstGeom prst="rect">
            <a:avLst/>
          </a:prstGeom>
        </p:spPr>
      </p:pic>
    </p:spTree>
    <p:extLst>
      <p:ext uri="{BB962C8B-B14F-4D97-AF65-F5344CB8AC3E}">
        <p14:creationId xmlns:p14="http://schemas.microsoft.com/office/powerpoint/2010/main" val="3714548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a:t>
            </a:r>
            <a:r>
              <a:rPr lang="en-US" sz="3200" dirty="0" smtClean="0"/>
              <a:t>Network Requirements</a:t>
            </a:r>
            <a:endParaRPr lang="en-US" sz="3200" dirty="0"/>
          </a:p>
        </p:txBody>
      </p:sp>
      <p:sp>
        <p:nvSpPr>
          <p:cNvPr id="3" name="Content Placeholder 2"/>
          <p:cNvSpPr>
            <a:spLocks noGrp="1"/>
          </p:cNvSpPr>
          <p:nvPr>
            <p:ph idx="1"/>
          </p:nvPr>
        </p:nvSpPr>
        <p:spPr/>
        <p:txBody>
          <a:bodyPr>
            <a:noAutofit/>
          </a:bodyPr>
          <a:lstStyle/>
          <a:p>
            <a:r>
              <a:rPr lang="en-US" dirty="0" smtClean="0"/>
              <a:t>Regardless of the type, communication </a:t>
            </a:r>
            <a:r>
              <a:rPr lang="en-US" dirty="0" smtClean="0"/>
              <a:t>networks need to be:</a:t>
            </a:r>
          </a:p>
          <a:p>
            <a:pPr lvl="1"/>
            <a:r>
              <a:rPr lang="en-US" dirty="0" smtClean="0"/>
              <a:t>High bandwidth (lots of data–&amp; increasing in future), real-time monitoring</a:t>
            </a:r>
          </a:p>
          <a:p>
            <a:pPr lvl="1"/>
            <a:r>
              <a:rPr lang="en-US" dirty="0" smtClean="0"/>
              <a:t>Reliable (objective of no losses, deal with failure well)</a:t>
            </a:r>
          </a:p>
          <a:p>
            <a:pPr lvl="1"/>
            <a:r>
              <a:rPr lang="en-US" dirty="0" smtClean="0"/>
              <a:t>Scalable (allow for additional substations)</a:t>
            </a:r>
          </a:p>
          <a:p>
            <a:pPr lvl="1"/>
            <a:r>
              <a:rPr lang="en-US" dirty="0" smtClean="0"/>
              <a:t>Robust (performance doesn’t deteriorate under changing network traffic)</a:t>
            </a:r>
          </a:p>
          <a:p>
            <a:pPr lvl="1"/>
            <a:r>
              <a:rPr lang="en-US" dirty="0" smtClean="0"/>
              <a:t>Secure </a:t>
            </a:r>
            <a:r>
              <a:rPr lang="en-US" dirty="0"/>
              <a:t>(safe from external attacks, both physical and cyber)</a:t>
            </a:r>
            <a:endParaRPr lang="en-US" dirty="0" smtClean="0"/>
          </a:p>
          <a:p>
            <a:r>
              <a:rPr lang="en-US" dirty="0" smtClean="0"/>
              <a:t>Internet Virtual Private Network (VPN) technologies allows minimum cost, highly reliable information sharing</a:t>
            </a:r>
          </a:p>
          <a:p>
            <a:pPr lvl="1"/>
            <a:r>
              <a:rPr lang="en-US" dirty="0" smtClean="0"/>
              <a:t>Good for substations in urban areas, but more difficult for rural substations where internet may not exist</a:t>
            </a:r>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6545598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Diagram of Substation Automation System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grpSp>
        <p:nvGrpSpPr>
          <p:cNvPr id="12" name="Group 11"/>
          <p:cNvGrpSpPr/>
          <p:nvPr/>
        </p:nvGrpSpPr>
        <p:grpSpPr>
          <a:xfrm>
            <a:off x="2590800" y="1530058"/>
            <a:ext cx="3733800" cy="4718342"/>
            <a:chOff x="1996126" y="813778"/>
            <a:chExt cx="4876800" cy="5739422"/>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14" name="Oval 13"/>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15" name="Oval 14"/>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16" name="Oval 15"/>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Automation Functional </a:t>
            </a:r>
            <a:r>
              <a:rPr lang="en-US" dirty="0"/>
              <a:t>A</a:t>
            </a:r>
            <a:r>
              <a:rPr lang="en-US" dirty="0" smtClean="0"/>
              <a:t>rchitecture</a:t>
            </a:r>
            <a:endParaRPr lang="en-US" dirty="0"/>
          </a:p>
        </p:txBody>
      </p:sp>
      <p:sp>
        <p:nvSpPr>
          <p:cNvPr id="3" name="Content Placeholder 2"/>
          <p:cNvSpPr>
            <a:spLocks noGrp="1"/>
          </p:cNvSpPr>
          <p:nvPr>
            <p:ph idx="1"/>
          </p:nvPr>
        </p:nvSpPr>
        <p:spPr/>
        <p:txBody>
          <a:bodyPr>
            <a:noAutofit/>
          </a:bodyPr>
          <a:lstStyle/>
          <a:p>
            <a:r>
              <a:rPr lang="en-US" sz="2000" dirty="0" smtClean="0"/>
              <a:t>SCADA </a:t>
            </a:r>
            <a:r>
              <a:rPr lang="en-US" sz="2000" dirty="0" smtClean="0"/>
              <a:t>system</a:t>
            </a:r>
          </a:p>
          <a:p>
            <a:r>
              <a:rPr lang="en-US" sz="2000" dirty="0" smtClean="0"/>
              <a:t>Data Warehouse (Data Concentrator, SCADA interface, Router)</a:t>
            </a:r>
          </a:p>
          <a:p>
            <a:r>
              <a:rPr lang="en-US" sz="2000" dirty="0" smtClean="0"/>
              <a:t>Three </a:t>
            </a:r>
            <a:r>
              <a:rPr lang="en-US" sz="2000" dirty="0"/>
              <a:t>primary functional data paths:</a:t>
            </a:r>
          </a:p>
          <a:p>
            <a:pPr marL="914400" lvl="1" indent="-457200">
              <a:buFont typeface="+mj-lt"/>
              <a:buAutoNum type="arabicPeriod"/>
            </a:pPr>
            <a:r>
              <a:rPr lang="en-US" dirty="0"/>
              <a:t>Operational data (instantaneous values of power system analog and status points– volts, circuit breaker status, </a:t>
            </a:r>
            <a:r>
              <a:rPr lang="en-US" dirty="0" smtClean="0"/>
              <a:t>…etc. </a:t>
            </a:r>
            <a:r>
              <a:rPr lang="en-US" dirty="0"/>
              <a:t>) to SCADA </a:t>
            </a:r>
            <a:r>
              <a:rPr lang="en-US" dirty="0" smtClean="0"/>
              <a:t>system </a:t>
            </a:r>
          </a:p>
          <a:p>
            <a:pPr lvl="2"/>
            <a:r>
              <a:rPr lang="en-US" sz="1600" dirty="0" smtClean="0"/>
              <a:t>Allows utility’s dispatchers to monitor and control power system</a:t>
            </a:r>
            <a:endParaRPr lang="en-US" sz="1600" dirty="0"/>
          </a:p>
          <a:p>
            <a:pPr marL="914400" lvl="1" indent="-457200">
              <a:buFont typeface="+mj-lt"/>
              <a:buAutoNum type="arabicPeriod"/>
            </a:pPr>
            <a:r>
              <a:rPr lang="en-US" dirty="0"/>
              <a:t>Non-operational data(event summaries, records, </a:t>
            </a:r>
            <a:r>
              <a:rPr lang="en-US" dirty="0" smtClean="0"/>
              <a:t>…etc. </a:t>
            </a:r>
            <a:r>
              <a:rPr lang="en-US" dirty="0"/>
              <a:t>) to data </a:t>
            </a:r>
            <a:r>
              <a:rPr lang="en-US" dirty="0" smtClean="0"/>
              <a:t>warehouse</a:t>
            </a:r>
          </a:p>
          <a:p>
            <a:pPr lvl="2"/>
            <a:r>
              <a:rPr lang="en-US" sz="1600" dirty="0" smtClean="0"/>
              <a:t>Most challenging path due to characteristics and on-demand nature of data</a:t>
            </a:r>
            <a:endParaRPr lang="en-US" sz="1600" dirty="0"/>
          </a:p>
          <a:p>
            <a:pPr marL="914400" lvl="1" indent="-457200">
              <a:buFont typeface="+mj-lt"/>
              <a:buAutoNum type="arabicPeriod"/>
            </a:pPr>
            <a:r>
              <a:rPr lang="en-US" dirty="0"/>
              <a:t>Remote access to </a:t>
            </a:r>
            <a:r>
              <a:rPr lang="en-US" dirty="0" smtClean="0"/>
              <a:t>IED</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Substation Automation System Responsibilities</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system must interface with all of the IEDs in the substation.</a:t>
            </a:r>
          </a:p>
          <a:p>
            <a:endParaRPr lang="en-US" dirty="0"/>
          </a:p>
          <a:p>
            <a:r>
              <a:rPr lang="en-US" dirty="0"/>
              <a:t>The data from all the IEDs must be sent to the utility enterprise system to populate the data warehouse or be sent to an appropriate location for storage.</a:t>
            </a:r>
          </a:p>
          <a:p>
            <a:endParaRPr lang="en-US" dirty="0"/>
          </a:p>
          <a:p>
            <a:r>
              <a:rPr lang="en-US" dirty="0"/>
              <a:t>The system must isolate supplier proprietary functionality by providing a generic interface to the IEDs.</a:t>
            </a:r>
          </a:p>
          <a:p>
            <a:endParaRPr lang="en-US" dirty="0"/>
          </a:p>
          <a:p>
            <a:r>
              <a:rPr lang="en-US" dirty="0"/>
              <a:t>The system should be updated with a report-by-exception scheme, where status-point changes and analog-point changes are reported only when they exceed their significant dead band.</a:t>
            </a:r>
          </a:p>
          <a:p>
            <a:endParaRPr lang="en-US" dirty="0"/>
          </a:p>
          <a:p>
            <a:r>
              <a:rPr lang="en-US" dirty="0"/>
              <a:t>The types of data and control that the system will be expected to facilitate are dependent on the choice of IEDs and devices in the system. </a:t>
            </a:r>
          </a:p>
          <a:p>
            <a:endParaRPr lang="en-US" dirty="0"/>
          </a:p>
          <a:p>
            <a:r>
              <a:rPr lang="en-US" dirty="0"/>
              <a:t>This must be addressed on a substation-by-substation basis. The primary requirement is that the analog readings be obtained in a way that provides an accurate representation of their values.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a:t>The substation host processor should be based on industry standards and strong networking ability, such as Ethernet, TCP/IP, UNIX, Windows 2000 or XP, Linux, etc.</a:t>
            </a:r>
          </a:p>
          <a:p>
            <a:endParaRPr lang="en-US" sz="2000" dirty="0"/>
          </a:p>
          <a:p>
            <a:r>
              <a:rPr lang="en-US" sz="2000" dirty="0"/>
              <a:t>It should also support an open architecture, with no proprietary interfaces or products.</a:t>
            </a:r>
          </a:p>
          <a:p>
            <a:endParaRPr lang="en-US" sz="2000" dirty="0"/>
          </a:p>
          <a:p>
            <a:r>
              <a:rPr lang="en-US" sz="2000" dirty="0"/>
              <a:t>An industry-accepted relational database (RDB) with structured query language (SQL) capability and enterprise-wide computing should be supported</a:t>
            </a:r>
            <a:r>
              <a:rPr lang="en-US" sz="2000" dirty="0" smtClean="0"/>
              <a:t>.</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host processor</a:t>
            </a:r>
          </a:p>
        </p:txBody>
      </p:sp>
      <p:sp>
        <p:nvSpPr>
          <p:cNvPr id="3" name="Content Placeholder 2"/>
          <p:cNvSpPr>
            <a:spLocks noGrp="1"/>
          </p:cNvSpPr>
          <p:nvPr>
            <p:ph idx="1"/>
          </p:nvPr>
        </p:nvSpPr>
        <p:spPr/>
        <p:txBody>
          <a:bodyPr>
            <a:normAutofit/>
          </a:bodyPr>
          <a:lstStyle/>
          <a:p>
            <a:r>
              <a:rPr lang="en-US" sz="2000" dirty="0" smtClean="0"/>
              <a:t>The substation host processor must be based on industry standards and strong networking ability, such as Ethernet, TCP/IP, UNIX, Windows 2000 or XP, Linux, etc.</a:t>
            </a:r>
          </a:p>
          <a:p>
            <a:endParaRPr lang="en-US" sz="2000" dirty="0" smtClean="0"/>
          </a:p>
          <a:p>
            <a:r>
              <a:rPr lang="en-US" sz="2000" dirty="0" smtClean="0"/>
              <a:t>It must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must be supported.</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a:t>The substation LAN should meet industry standards to allow interoperability and the use of plug-and-play devices.</a:t>
            </a:r>
          </a:p>
          <a:p>
            <a:endParaRPr lang="en-US" sz="2000" dirty="0"/>
          </a:p>
          <a:p>
            <a:r>
              <a:rPr lang="en-US" sz="2000" dirty="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pic>
        <p:nvPicPr>
          <p:cNvPr id="6" name="Picture 2" descr="C:\PNNL Work\Current Projects\FOA-152 WSU\Photos\Unsorted\Centralia\161.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3" descr="C:\PNNL Work\Current Projects\FOA-152 WSU\Photos\Unsorted\Centralia\157.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446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304800" y="990600"/>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a:t>A</a:t>
            </a:r>
            <a:r>
              <a:rPr lang="en-US" dirty="0" smtClean="0"/>
              <a:t>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endParaRPr lang="en-US" sz="2000" dirty="0"/>
          </a:p>
          <a:p>
            <a:pPr lvl="1"/>
            <a:r>
              <a:rPr lang="en-US" dirty="0" smtClean="0"/>
              <a:t>Connects RTUs to supervisory system.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Transport 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89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ARDIS (Advanced Radio Data Information Service)</a:t>
            </a:r>
          </a:p>
        </p:txBody>
      </p:sp>
      <p:sp>
        <p:nvSpPr>
          <p:cNvPr id="3" name="Content Placeholder 2"/>
          <p:cNvSpPr>
            <a:spLocks noGrp="1"/>
          </p:cNvSpPr>
          <p:nvPr>
            <p:ph idx="1"/>
          </p:nvPr>
        </p:nvSpPr>
        <p:spPr/>
        <p:txBody>
          <a:bodyPr>
            <a:normAutofit/>
          </a:bodyPr>
          <a:lstStyle/>
          <a:p>
            <a:pPr marL="227013" lvl="1" indent="-227013"/>
            <a:r>
              <a:rPr lang="en-US" sz="2200" dirty="0" smtClean="0"/>
              <a:t>Originally developed jointly by Motorola and IBM in early 1980’s.</a:t>
            </a:r>
          </a:p>
          <a:p>
            <a:pPr marL="227013" lvl="1" indent="-227013"/>
            <a:r>
              <a:rPr lang="en-US" sz="2200" dirty="0" smtClean="0"/>
              <a:t>ARDIS is optimized for short message applications that are relatively insensitive to the transmission delay.</a:t>
            </a:r>
          </a:p>
          <a:p>
            <a:pPr marL="227013" lvl="1" indent="-227013"/>
            <a:r>
              <a:rPr lang="en-US" sz="2200" dirty="0" smtClean="0"/>
              <a:t>ARDIS uses connection oriented protocols well suited for host/terminal applications.</a:t>
            </a:r>
          </a:p>
          <a:p>
            <a:pPr marL="227013" lvl="1" indent="-227013"/>
            <a:r>
              <a:rPr lang="en-US" sz="2200" dirty="0" smtClean="0"/>
              <a:t>As a radio based service, ARDIS can be expected to be immune to most of the Electromagnetic Compatibility (EMC) issues associated with substations.</a:t>
            </a:r>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Plain Old Telephone Service (POTS)</a:t>
            </a:r>
          </a:p>
        </p:txBody>
      </p:sp>
      <p:sp>
        <p:nvSpPr>
          <p:cNvPr id="3" name="Content Placeholder 2"/>
          <p:cNvSpPr>
            <a:spLocks noGrp="1"/>
          </p:cNvSpPr>
          <p:nvPr>
            <p:ph idx="1"/>
          </p:nvPr>
        </p:nvSpPr>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dial-up modem is very straight forward and plenty of off-the shelf components are available giving users plenty of options.</a:t>
            </a:r>
          </a:p>
          <a:p>
            <a:r>
              <a:rPr lang="en-US" sz="2200" dirty="0" smtClean="0"/>
              <a:t>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 (TCP/IP)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Private Microwave Radio</a:t>
            </a:r>
          </a:p>
        </p:txBody>
      </p:sp>
      <p:sp>
        <p:nvSpPr>
          <p:cNvPr id="3" name="Content Placeholder 2"/>
          <p:cNvSpPr>
            <a:spLocks noGrp="1"/>
          </p:cNvSpPr>
          <p:nvPr>
            <p:ph idx="1"/>
          </p:nvPr>
        </p:nvSpPr>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MHz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1800" dirty="0">
                <a:cs typeface="Times New Roman" pitchFamily="18" charset="0"/>
              </a:rPr>
              <a:t>Voltage is stepped up from generation levels (3.3,6.6,11.0,33.0kv) to over 50.0kv so that larger amounts of power can be transmitted over large distances</a:t>
            </a:r>
          </a:p>
          <a:p>
            <a:r>
              <a:rPr lang="en-US" sz="1800" dirty="0">
                <a:cs typeface="Times New Roman" pitchFamily="18" charset="0"/>
              </a:rPr>
              <a:t>Transmitting at high voltage and lower current minimizes power losses over the distance</a:t>
            </a:r>
          </a:p>
          <a:p>
            <a:r>
              <a:rPr lang="en-US" sz="1800" dirty="0">
                <a:cs typeface="Times New Roman" pitchFamily="18" charset="0"/>
              </a:rPr>
              <a:t>Commonly used transmission voltages are 69kv,138kv, 169kv, 230kv, and on large systems 345kv, 500kv, and 765kv. </a:t>
            </a:r>
          </a:p>
          <a:p>
            <a:r>
              <a:rPr lang="en-US" sz="1800" dirty="0">
                <a:cs typeface="Times New Roman" pitchFamily="18" charset="0"/>
              </a:rPr>
              <a:t>Uncommon voltages such as 44kv, 115kv, 161kv are also used.</a:t>
            </a:r>
            <a:endParaRPr lang="en-US" sz="1800" dirty="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82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 kbps.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p:txBody>
          <a:bodyPr>
            <a:normAutofit fontScale="92500" lnSpcReduction="2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telephone 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7" name="Text Placeholder 6"/>
          <p:cNvSpPr>
            <a:spLocks noGrp="1"/>
          </p:cNvSpPr>
          <p:nvPr>
            <p:ph type="body" idx="1"/>
          </p:nvPr>
        </p:nvSpPr>
        <p:spPr/>
        <p:txBody>
          <a:bodyPr/>
          <a:lstStyle/>
          <a:p>
            <a:r>
              <a:rPr lang="en-US" dirty="0" smtClean="0"/>
              <a:t>Protocols</a:t>
            </a:r>
            <a:endParaRPr lang="en-US" dirty="0"/>
          </a:p>
        </p:txBody>
      </p:sp>
      <p:sp>
        <p:nvSpPr>
          <p:cNvPr id="8" name="Content Placeholder 7"/>
          <p:cNvSpPr>
            <a:spLocks noGrp="1"/>
          </p:cNvSpPr>
          <p:nvPr>
            <p:ph sz="half" idx="2"/>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sp>
        <p:nvSpPr>
          <p:cNvPr id="28" name="Text Placeholder 27"/>
          <p:cNvSpPr>
            <a:spLocks noGrp="1"/>
          </p:cNvSpPr>
          <p:nvPr>
            <p:ph type="body" sz="quarter" idx="3"/>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422401"/>
            <a:ext cx="4041775" cy="34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Harris. Based 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This protocol arose from the need for common communication across the utility enterprise.</a:t>
            </a:r>
          </a:p>
          <a:p>
            <a:pPr marL="174625" lvl="1" indent="-174625" algn="just"/>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Connects generators to transmission or sub-transmission lines.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23232"/>
            <a:ext cx="6306516"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4504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2956260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or malicious misuse of computer based control facilities.</a:t>
            </a:r>
          </a:p>
          <a:p>
            <a:endParaRPr lang="en-US" dirty="0" smtClean="0"/>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endParaRPr lang="en-US" dirty="0" smtClean="0"/>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does not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r>
              <a:rPr lang="en-US" sz="2000" dirty="0" smtClean="0"/>
              <a:t>Open Protocols: The communication protocols most frequently used in substations are very well known.</a:t>
            </a:r>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2531476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400" dirty="0">
                <a:cs typeface="Times New Roman" pitchFamily="18" charset="0"/>
              </a:rPr>
              <a:t>Main purpose is to step down the voltage from transmission levels to levels appropriate for local distribution. </a:t>
            </a:r>
          </a:p>
          <a:p>
            <a:pPr algn="just"/>
            <a:endParaRPr lang="en-US" sz="1400" dirty="0">
              <a:cs typeface="Times New Roman" pitchFamily="18" charset="0"/>
            </a:endParaRPr>
          </a:p>
          <a:p>
            <a:pPr algn="just"/>
            <a:r>
              <a:rPr lang="en-US" sz="1400" dirty="0">
                <a:cs typeface="Times New Roman" pitchFamily="18" charset="0"/>
              </a:rPr>
              <a:t>May also isolate faults and/or regulate voltage.</a:t>
            </a:r>
          </a:p>
          <a:p>
            <a:pPr algn="just"/>
            <a:endParaRPr lang="en-US" sz="1400" dirty="0">
              <a:cs typeface="Times New Roman" pitchFamily="18" charset="0"/>
            </a:endParaRPr>
          </a:p>
          <a:p>
            <a:pPr algn="just"/>
            <a:r>
              <a:rPr lang="en-US" sz="1400" dirty="0">
                <a:cs typeface="Times New Roman" pitchFamily="18" charset="0"/>
              </a:rPr>
              <a:t>Usually characterized by voltages up to 230 kV on the primary side and </a:t>
            </a:r>
            <a:r>
              <a:rPr lang="en-US" sz="1400" dirty="0" smtClean="0">
                <a:cs typeface="Times New Roman" pitchFamily="18" charset="0"/>
              </a:rPr>
              <a:t>12.47LL/7.2LN </a:t>
            </a:r>
            <a:r>
              <a:rPr lang="en-US" sz="1400" dirty="0">
                <a:cs typeface="Times New Roman" pitchFamily="18" charset="0"/>
              </a:rPr>
              <a:t>kV, 13.2LL/7.6LN kV, 13.8LL/8.0LN kV, 24.9LL/14.4LN kV, or 34.5LL/19.9LN kV on the secondary side.</a:t>
            </a:r>
          </a:p>
          <a:p>
            <a:pPr algn="just"/>
            <a:endParaRPr lang="en-US" sz="1400" dirty="0">
              <a:cs typeface="Times New Roman" pitchFamily="18" charset="0"/>
            </a:endParaRPr>
          </a:p>
          <a:p>
            <a:pPr algn="just"/>
            <a:r>
              <a:rPr lang="en-US" sz="1400" dirty="0">
                <a:cs typeface="Times New Roman" pitchFamily="18" charset="0"/>
              </a:rPr>
              <a:t>The power transformers commonly used in this application are two-winding type and may be single-phase or three-phase units.</a:t>
            </a:r>
            <a:endParaRPr lang="en-US" sz="14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13336</TotalTime>
  <Words>5557</Words>
  <Application>Microsoft Office PowerPoint</Application>
  <PresentationFormat>On-screen Show (4:3)</PresentationFormat>
  <Paragraphs>618</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Substation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Distribution Substation Devices</vt:lpstr>
      <vt:lpstr>Distribution Substation Devices</vt:lpstr>
      <vt:lpstr>Distribution Substation Devices</vt:lpstr>
      <vt:lpstr>Distribution Substation Devices</vt:lpstr>
      <vt:lpstr>Part 2: Introduction to Substation Automation</vt:lpstr>
      <vt:lpstr>What is Substation Automation?</vt:lpstr>
      <vt:lpstr>Automation and Substation</vt:lpstr>
      <vt:lpstr>New Versus Existing Substations</vt:lpstr>
      <vt:lpstr>Communication Networks</vt:lpstr>
      <vt:lpstr>Wire Line Networks</vt:lpstr>
      <vt:lpstr>Optical Fiber Networks</vt:lpstr>
      <vt:lpstr>Wireless Networks</vt:lpstr>
      <vt:lpstr>Satellite Networks</vt:lpstr>
      <vt:lpstr>Hybrid Networks</vt:lpstr>
      <vt:lpstr>Communication Network Requirements</vt:lpstr>
      <vt:lpstr>Functional Diagram of Substation Automation System</vt:lpstr>
      <vt:lpstr>Substation Automation Functional Architecture</vt:lpstr>
      <vt:lpstr>Substation Automation System Responsibilities</vt:lpstr>
      <vt:lpstr>Level 1 Field Devices</vt:lpstr>
      <vt:lpstr>Level 2 Substation Data Concentrator</vt:lpstr>
      <vt:lpstr>Level 3 SCADA </vt:lpstr>
      <vt:lpstr>Substation host processor</vt:lpstr>
      <vt:lpstr>Substation LAN</vt:lpstr>
      <vt:lpstr>Part 3: Evolution of Substation Automation</vt:lpstr>
      <vt:lpstr>Substation Communication</vt:lpstr>
      <vt:lpstr>Components of SCADA system</vt:lpstr>
      <vt:lpstr>Transport Medium</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Important Standards </vt:lpstr>
      <vt:lpstr>Part 4: SA and Cyber Security</vt:lpstr>
      <vt:lpstr>Cyber Security Terminology</vt:lpstr>
      <vt:lpstr>Cyber Security Terminology (Contd..)</vt:lpstr>
      <vt:lpstr>Cyber Security Terminology (Contd..)</vt:lpstr>
      <vt:lpstr>General Cyber Security Concerns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707</cp:revision>
  <dcterms:created xsi:type="dcterms:W3CDTF">2006-08-16T00:00:00Z</dcterms:created>
  <dcterms:modified xsi:type="dcterms:W3CDTF">2012-01-07T22:49:52Z</dcterms:modified>
</cp:coreProperties>
</file>